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6" r:id="rId1"/>
  </p:sldMasterIdLst>
  <p:sldIdLst>
    <p:sldId id="256" r:id="rId2"/>
    <p:sldId id="263" r:id="rId3"/>
    <p:sldId id="269" r:id="rId4"/>
    <p:sldId id="272" r:id="rId5"/>
    <p:sldId id="271" r:id="rId6"/>
    <p:sldId id="261" r:id="rId7"/>
    <p:sldId id="266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5/28/2020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694276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700" dirty="0">
                <a:solidFill>
                  <a:srgbClr val="FF0000"/>
                </a:solidFill>
              </a:rPr>
              <a:t>ВЕЖБА БР. 3.12. –  ИСПИТИВАЊЕ ПОСТОЈАНОСТИ ОБОЈЕЊА НА ТРЕЊЕ</a:t>
            </a:r>
            <a:br>
              <a:rPr lang="ru-RU" sz="2700" dirty="0">
                <a:solidFill>
                  <a:srgbClr val="FF0000"/>
                </a:solidFill>
              </a:rPr>
            </a:br>
            <a:br>
              <a:rPr lang="ru-RU" sz="2400" dirty="0">
                <a:solidFill>
                  <a:srgbClr val="7030A0"/>
                </a:solidFill>
              </a:rPr>
            </a:br>
            <a:br>
              <a:rPr lang="sr-Latn-RS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ЦИЉ : </a:t>
            </a:r>
            <a:r>
              <a:rPr lang="ru-RU" sz="2400" dirty="0">
                <a:solidFill>
                  <a:srgbClr val="002060"/>
                </a:solidFill>
              </a:rPr>
              <a:t>стицање знања и вештине у испитивању постојаности обојења на трење.</a:t>
            </a:r>
            <a:br>
              <a:rPr lang="ru-RU" sz="2400" dirty="0">
                <a:solidFill>
                  <a:srgbClr val="002060"/>
                </a:solidFill>
              </a:rPr>
            </a:b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ИСХОД : </a:t>
            </a:r>
            <a:r>
              <a:rPr lang="ru-RU" sz="2400" dirty="0">
                <a:solidFill>
                  <a:srgbClr val="002060"/>
                </a:solidFill>
              </a:rPr>
              <a:t>уч</a:t>
            </a:r>
            <a:r>
              <a:rPr lang="en-US" sz="2400" dirty="0">
                <a:solidFill>
                  <a:srgbClr val="002060"/>
                </a:solidFill>
              </a:rPr>
              <a:t>e</a:t>
            </a:r>
            <a:r>
              <a:rPr lang="ru-RU" sz="2400" dirty="0">
                <a:solidFill>
                  <a:srgbClr val="002060"/>
                </a:solidFill>
              </a:rPr>
              <a:t>ник  ће</a:t>
            </a:r>
            <a:r>
              <a:rPr lang="en-US" sz="2400" dirty="0">
                <a:solidFill>
                  <a:srgbClr val="002060"/>
                </a:solidFill>
              </a:rPr>
              <a:t>,</a:t>
            </a:r>
            <a:r>
              <a:rPr lang="ru-RU" sz="2400" dirty="0">
                <a:solidFill>
                  <a:srgbClr val="002060"/>
                </a:solidFill>
              </a:rPr>
              <a:t> пратећи презентацију вежбе, бити у стању да самостално испита 	 	постојаност обојења на трење.</a:t>
            </a:r>
            <a:br>
              <a:rPr lang="ru-RU" sz="2400" dirty="0">
                <a:solidFill>
                  <a:srgbClr val="002060"/>
                </a:solidFill>
              </a:rPr>
            </a:br>
            <a:br>
              <a:rPr lang="sr-Latn-RS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ЗАДАТАК : </a:t>
            </a:r>
            <a:r>
              <a:rPr lang="ru-RU" sz="2400" dirty="0">
                <a:solidFill>
                  <a:srgbClr val="002060"/>
                </a:solidFill>
              </a:rPr>
              <a:t> одреди постојаност обојења на трење на  узорку за испитивање.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br>
              <a:rPr lang="sr-Latn-RS" sz="2400" dirty="0">
                <a:solidFill>
                  <a:srgbClr val="002060"/>
                </a:solidFill>
              </a:rPr>
            </a:br>
            <a:br>
              <a:rPr lang="sr-Latn-RS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УЗОРАК</a:t>
            </a:r>
            <a:r>
              <a:rPr lang="sr-Latn-RS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 ЗА ИСПИТИВАЊЕ: </a:t>
            </a:r>
            <a:r>
              <a:rPr lang="ru-RU" sz="2400" dirty="0">
                <a:solidFill>
                  <a:srgbClr val="002060"/>
                </a:solidFill>
              </a:rPr>
              <a:t>обојен</a:t>
            </a:r>
            <a:r>
              <a:rPr lang="sr-Latn-RS" sz="2400" dirty="0">
                <a:solidFill>
                  <a:srgbClr val="002060"/>
                </a:solidFill>
              </a:rPr>
              <a:t>a</a:t>
            </a:r>
            <a:r>
              <a:rPr lang="ru-RU" sz="2400" dirty="0">
                <a:solidFill>
                  <a:srgbClr val="002060"/>
                </a:solidFill>
              </a:rPr>
              <a:t> тканин</a:t>
            </a:r>
            <a:r>
              <a:rPr lang="sr-Latn-RS" sz="2400" dirty="0">
                <a:solidFill>
                  <a:srgbClr val="002060"/>
                </a:solidFill>
              </a:rPr>
              <a:t>a</a:t>
            </a:r>
            <a:r>
              <a:rPr lang="sr-Cyrl-RS" sz="2400" dirty="0">
                <a:solidFill>
                  <a:srgbClr val="002060"/>
                </a:solidFill>
              </a:rPr>
              <a:t> димензија</a:t>
            </a:r>
            <a:r>
              <a:rPr lang="sr-Latn-RS" sz="2400" dirty="0">
                <a:solidFill>
                  <a:srgbClr val="002060"/>
                </a:solidFill>
              </a:rPr>
              <a:t> 140 x 50 mm.   </a:t>
            </a:r>
            <a:br>
              <a:rPr lang="sr-Latn-RS" sz="2400" dirty="0">
                <a:solidFill>
                  <a:srgbClr val="FF0000"/>
                </a:solidFill>
              </a:rPr>
            </a:br>
            <a:r>
              <a:rPr lang="sr-Latn-RS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                                        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ПРИБОР ЗА РАД : </a:t>
            </a:r>
            <a:r>
              <a:rPr lang="sr-Cyrl-RS" sz="2400" dirty="0">
                <a:solidFill>
                  <a:srgbClr val="002060"/>
                </a:solidFill>
              </a:rPr>
              <a:t>узорци беле памучне тканине  димензија </a:t>
            </a:r>
            <a:r>
              <a:rPr lang="sr-Latn-RS" sz="2400" dirty="0">
                <a:solidFill>
                  <a:srgbClr val="002060"/>
                </a:solidFill>
              </a:rPr>
              <a:t>50x50mm</a:t>
            </a:r>
            <a:r>
              <a:rPr lang="sr-Cyrl-RS" sz="2400" dirty="0">
                <a:solidFill>
                  <a:srgbClr val="002060"/>
                </a:solidFill>
              </a:rPr>
              <a:t>, лењир, оловка, 			   маказе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 и сива скала. 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                                         </a:t>
            </a:r>
            <a:br>
              <a:rPr lang="ru-RU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1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3491" y="1031216"/>
            <a:ext cx="83557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sr-Cyrl-R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sr-Cyrl-RS" sz="2800" dirty="0">
              <a:latin typeface="Times New Roman" pitchFamily="18" charset="0"/>
              <a:cs typeface="Times New Roman" pitchFamily="18" charset="0"/>
            </a:endParaRPr>
          </a:p>
          <a:p>
            <a:endParaRPr lang="sr-Cyrl-RS" sz="2800" dirty="0">
              <a:latin typeface="Times New Roman" pitchFamily="18" charset="0"/>
              <a:cs typeface="Times New Roman" pitchFamily="18" charset="0"/>
            </a:endParaRPr>
          </a:p>
          <a:p>
            <a:endParaRPr lang="sr-Cyrl-R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Сива скала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9" y="2317532"/>
            <a:ext cx="5412827" cy="164297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34" y="3994221"/>
            <a:ext cx="5376041" cy="17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907776"/>
          </a:xfrm>
        </p:spPr>
        <p:txBody>
          <a:bodyPr/>
          <a:lstStyle/>
          <a:p>
            <a:pPr algn="l"/>
            <a:r>
              <a:rPr lang="sr-Cyrl-RS" dirty="0">
                <a:solidFill>
                  <a:srgbClr val="FF0000"/>
                </a:solidFill>
              </a:rPr>
              <a:t>ПОСТУПАК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92772"/>
            <a:ext cx="10646979" cy="5108028"/>
          </a:xfrm>
        </p:spPr>
        <p:txBody>
          <a:bodyPr>
            <a:normAutofit/>
          </a:bodyPr>
          <a:lstStyle/>
          <a:p>
            <a:pPr marL="114300" lvl="0" indent="0" algn="just">
              <a:buNone/>
            </a:pPr>
            <a:r>
              <a:rPr lang="sr-Cyrl-RS" dirty="0"/>
              <a:t>  Постојаност обојења на трење је важан показатељ квалитета обојеног текстилног материјала. Испитивање се заснива на прелазу боје са испитиваног обојеног материјала на површину другог , белог материјала при њиховом међусобном трењу.</a:t>
            </a:r>
            <a:endParaRPr lang="en-US" dirty="0"/>
          </a:p>
          <a:p>
            <a:pPr lvl="0"/>
            <a:r>
              <a:rPr lang="sr-Cyrl-RS" dirty="0"/>
              <a:t>Испитивање се обавља апаратом или </a:t>
            </a:r>
            <a:r>
              <a:rPr lang="sr-Cyrl-RS" u="sng" dirty="0"/>
              <a:t>ручно.</a:t>
            </a:r>
          </a:p>
          <a:p>
            <a:pPr marL="114300" indent="0">
              <a:buNone/>
            </a:pPr>
            <a:endParaRPr lang="sr-Latn-RS" dirty="0"/>
          </a:p>
          <a:p>
            <a:endParaRPr lang="sr-Cyrl-RS" dirty="0"/>
          </a:p>
          <a:p>
            <a:endParaRPr lang="sr-Cyrl-RS" dirty="0"/>
          </a:p>
          <a:p>
            <a:endParaRPr lang="sr-Latn-RS" dirty="0"/>
          </a:p>
          <a:p>
            <a:endParaRPr lang="sr-Cyrl-RS" dirty="0"/>
          </a:p>
          <a:p>
            <a:endParaRPr lang="sr-Latn-RS" dirty="0"/>
          </a:p>
          <a:p>
            <a:endParaRPr lang="sr-Latn-RS" dirty="0"/>
          </a:p>
          <a:p>
            <a:pPr marL="114300" indent="0">
              <a:buNone/>
            </a:pPr>
            <a:r>
              <a:rPr lang="sr-Cyrl-RS" dirty="0"/>
              <a:t>     </a:t>
            </a:r>
            <a:r>
              <a:rPr lang="sr-Latn-RS" dirty="0"/>
              <a:t> </a:t>
            </a:r>
            <a:r>
              <a:rPr lang="sr-Cyrl-RS" dirty="0"/>
              <a:t>Апарат за испитивање постојаности обојења на трење</a:t>
            </a:r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3037325"/>
            <a:ext cx="65246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3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765886"/>
          </a:xfrm>
        </p:spPr>
        <p:txBody>
          <a:bodyPr/>
          <a:lstStyle/>
          <a:p>
            <a:pPr algn="ctr"/>
            <a:r>
              <a:rPr lang="sr-Cyrl-RS" sz="3600" dirty="0"/>
              <a:t>Ручно испитивање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87" y="1308538"/>
            <a:ext cx="11067392" cy="5092262"/>
          </a:xfrm>
        </p:spPr>
        <p:txBody>
          <a:bodyPr>
            <a:normAutofit lnSpcReduction="10000"/>
          </a:bodyPr>
          <a:lstStyle/>
          <a:p>
            <a:pPr algn="just"/>
            <a:r>
              <a:rPr lang="sr-Cyrl-RS" dirty="0"/>
              <a:t>За испитивање се користе узорци обојене тканине димензија 140</a:t>
            </a:r>
            <a:r>
              <a:rPr lang="sr-Latn-RS" dirty="0"/>
              <a:t> x 50 mm, </a:t>
            </a:r>
            <a:r>
              <a:rPr lang="sr-Cyrl-RS" dirty="0"/>
              <a:t>сечени у подужном правцу ( у смеру основе), и у попречном правцу (у смеру потке), и узорци беле памучне тканине димензија 50</a:t>
            </a:r>
            <a:r>
              <a:rPr lang="sr-Latn-RS" dirty="0"/>
              <a:t> x 50 mm.</a:t>
            </a:r>
            <a:endParaRPr lang="sr-Cyrl-RS" dirty="0"/>
          </a:p>
          <a:p>
            <a:pPr algn="just"/>
            <a:r>
              <a:rPr lang="sr-Cyrl-RS" dirty="0"/>
              <a:t>Испитивање се изводи трењем на суво и трењем на мокро.</a:t>
            </a:r>
          </a:p>
          <a:p>
            <a:pPr lvl="0" algn="just"/>
            <a:r>
              <a:rPr lang="sr-Cyrl-RS" dirty="0"/>
              <a:t>Трење на суво се врши тако што се бела памучна тканина затегне преко кажипрста и њоме снажно трља узорак испитиване тканине по дужини 10 пута лево – десно на 100 </a:t>
            </a:r>
            <a:r>
              <a:rPr lang="sr-Latn-RS" dirty="0"/>
              <a:t>mm </a:t>
            </a:r>
            <a:r>
              <a:rPr lang="sr-Cyrl-RS" dirty="0"/>
              <a:t>у току 10 секунди, и то одвојено на узорцима у подужном и попречном правцу.</a:t>
            </a:r>
            <a:endParaRPr lang="en-US" dirty="0"/>
          </a:p>
          <a:p>
            <a:pPr lvl="0" algn="just"/>
            <a:r>
              <a:rPr lang="sr-Cyrl-RS" dirty="0"/>
              <a:t>Потом се бела третирана памучна тканина скине са кажипрста и постави на равну површину, поред нетретираног узорка беле памучне тканине.</a:t>
            </a:r>
            <a:endParaRPr lang="en-US" dirty="0"/>
          </a:p>
          <a:p>
            <a:pPr lvl="0" algn="just"/>
            <a:r>
              <a:rPr lang="sr-Cyrl-RS" dirty="0"/>
              <a:t>Помоћу сиве скале визуелно се одређује прелазак обојења са узорка за испитивање на белу тканину приликом трења и оцењује нумеричким вредностима датим на скали.</a:t>
            </a:r>
          </a:p>
          <a:p>
            <a:pPr lvl="0" algn="just"/>
            <a:r>
              <a:rPr lang="sr-Cyrl-RS" dirty="0"/>
              <a:t>Трење на мокро се обавља на потпуно исти начин, с том разликом што се бела памучна тканина претходно потпуно навлажи водом. После трења бела памучна тканина се прво осуши на ваздуху, па њена запрљаност оцењује помоћу сиве скале.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Демонстрација вежбе:</a:t>
            </a:r>
            <a:endParaRPr lang="en-US" dirty="0"/>
          </a:p>
        </p:txBody>
      </p:sp>
      <p:pic>
        <p:nvPicPr>
          <p:cNvPr id="5" name="gf-vezba_AhR1xGnR.compressed">
            <a:hlinkClick r:id="" action="ppaction://media"/>
            <a:extLst>
              <a:ext uri="{FF2B5EF4-FFF2-40B4-BE49-F238E27FC236}">
                <a16:creationId xmlns:a16="http://schemas.microsoft.com/office/drawing/2014/main" id="{225150BC-06D4-4424-9448-9B4FDD3AF2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00200"/>
            <a:ext cx="8534400" cy="4800600"/>
          </a:xfrm>
        </p:spPr>
      </p:pic>
    </p:spTree>
    <p:extLst>
      <p:ext uri="{BB962C8B-B14F-4D97-AF65-F5344CB8AC3E}">
        <p14:creationId xmlns:p14="http://schemas.microsoft.com/office/powerpoint/2010/main" val="18755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2" y="-16172"/>
            <a:ext cx="1067325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Оцена постојаности обојења на трење</a:t>
            </a:r>
          </a:p>
          <a:p>
            <a:r>
              <a:rPr lang="sr-Cyrl-R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 оценом 5 се оцењује само када нема разлике између белог третираног и белог нетретираног узорка.</a:t>
            </a:r>
          </a:p>
          <a:p>
            <a:endParaRPr lang="sr-Cyrl-R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8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трење на суво:</a:t>
            </a:r>
          </a:p>
          <a:p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 подужном правцу  - 5</a:t>
            </a:r>
          </a:p>
          <a:p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 попречном правцу - 5</a:t>
            </a:r>
          </a:p>
          <a:p>
            <a:pPr marL="457200" indent="-457200">
              <a:buFontTx/>
              <a:buChar char="-"/>
            </a:pPr>
            <a:endParaRPr lang="sr-Cyrl-R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8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трење на мокро:</a:t>
            </a:r>
          </a:p>
          <a:p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 подужном правцу   - 5</a:t>
            </a:r>
          </a:p>
          <a:p>
            <a:r>
              <a:rPr lang="sr-Cyrl-R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 попречном правцу  - 5</a:t>
            </a:r>
          </a:p>
          <a:p>
            <a:endParaRPr lang="sr-Cyrl-R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Cyrl-R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9580181" y="5418654"/>
            <a:ext cx="1560787" cy="1039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6027" y="1734207"/>
            <a:ext cx="106890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	Као што сте видели, вежба се лако ради, занимљива је и практична. Урадите и ви вежбу код куће. Узорке за испитивање димензија 140</a:t>
            </a:r>
            <a:r>
              <a:rPr lang="sr-Latn-R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sr-Latn-RS" sz="2400" dirty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 исеците од обојене, некоришћене тканине, два у правцу основе (по дужини тканине) и два у правцу потке (по ширини тканине). Од беле памучне тканине исеците 5 узорка димензија 50</a:t>
            </a:r>
            <a:r>
              <a:rPr lang="sr-Latn-R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sr-Latn-RS" sz="2400" dirty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. Један бели узорак вам служи за поређење, а остала 4 за третирање узорака обојене тканине (2 у сувом, 2 у мокром стању). </a:t>
            </a:r>
          </a:p>
          <a:p>
            <a:pPr algn="just"/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	За оцењивање можете искористити сиву скалу приказану на слици у овој презентацији.</a:t>
            </a:r>
          </a:p>
          <a:p>
            <a:pPr algn="just"/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	Верујем да ћете бити радознали и вредни, те да ћете сви урадити вежбу и остварити исход. Уколико имате техничких могућности, снимите и пошаљите ми ваше извођење вежбе.</a:t>
            </a:r>
          </a:p>
          <a:p>
            <a:pPr algn="just"/>
            <a:r>
              <a:rPr lang="sr-Cyrl-RS" sz="2400" dirty="0">
                <a:latin typeface="Times New Roman" pitchFamily="18" charset="0"/>
                <a:cs typeface="Times New Roman" pitchFamily="18" charset="0"/>
              </a:rPr>
              <a:t>	Поздрав!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45" y="5990896"/>
            <a:ext cx="1781508" cy="78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42938" cy="693867"/>
          </a:xfrm>
        </p:spPr>
        <p:txBody>
          <a:bodyPr/>
          <a:lstStyle/>
          <a:p>
            <a:r>
              <a:rPr lang="sr-Cyrl-RS" dirty="0"/>
              <a:t>     </a:t>
            </a:r>
            <a:r>
              <a:rPr lang="sr-Cyrl-RS" sz="3600" dirty="0"/>
              <a:t>Завршни део часа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5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17" y="394139"/>
            <a:ext cx="6549894" cy="3894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8694" y="4730953"/>
            <a:ext cx="4508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Поздрав, хвала на пажњи</a:t>
            </a:r>
            <a:r>
              <a:rPr lang="sr-Latn-CS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27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1115</TotalTime>
  <Words>586</Words>
  <Application>Microsoft Office PowerPoint</Application>
  <PresentationFormat>Widescreen</PresentationFormat>
  <Paragraphs>42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</vt:lpstr>
      <vt:lpstr>Times New Roman</vt:lpstr>
      <vt:lpstr>Adjacency</vt:lpstr>
      <vt:lpstr>            ВЕЖБА БР. 3.12. –  ИСПИТИВАЊЕ ПОСТОЈАНОСТИ ОБОЈЕЊА НА ТРЕЊЕ   ЦИЉ : стицање знања и вештине у испитивању постојаности обојења на трење.  ИСХОД : учeник  ће, пратећи презентацију вежбе, бити у стању да самостално испита    постојаност обојења на трење.  ЗАДАТАК :  одреди постојаност обојења на трење на  узорку за испитивање.    УЗОРАК  ЗА ИСПИТИВАЊЕ: обојенa тканинa димензија 140 x 50 mm.                                              ПРИБОР ЗА РАД : узорци беле памучне тканине  димензија 50x50mm, лењир, оловка,       маказе  и сива скала.                                              </vt:lpstr>
      <vt:lpstr>Сива скала</vt:lpstr>
      <vt:lpstr>ПОСТУПАК </vt:lpstr>
      <vt:lpstr>Ручно испитивање</vt:lpstr>
      <vt:lpstr>Демонстрација вежбе:</vt:lpstr>
      <vt:lpstr>PowerPoint Presentation</vt:lpstr>
      <vt:lpstr>     Завршни део часа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NASTAVNICKA KOMPANIJA PAPIR -PROIZVOD</dc:title>
  <dc:creator>Izazov</dc:creator>
  <cp:lastModifiedBy>Marko</cp:lastModifiedBy>
  <cp:revision>103</cp:revision>
  <dcterms:created xsi:type="dcterms:W3CDTF">2019-02-02T13:46:47Z</dcterms:created>
  <dcterms:modified xsi:type="dcterms:W3CDTF">2020-05-28T21:00:37Z</dcterms:modified>
</cp:coreProperties>
</file>